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4" r:id="rId6"/>
    <p:sldId id="277" r:id="rId7"/>
    <p:sldId id="280" r:id="rId8"/>
    <p:sldId id="287" r:id="rId9"/>
    <p:sldId id="276" r:id="rId10"/>
    <p:sldId id="278" r:id="rId11"/>
    <p:sldId id="279" r:id="rId12"/>
    <p:sldId id="283" r:id="rId13"/>
    <p:sldId id="284" r:id="rId14"/>
    <p:sldId id="285" r:id="rId15"/>
    <p:sldId id="286" r:id="rId16"/>
    <p:sldId id="281" r:id="rId17"/>
    <p:sldId id="282" r:id="rId18"/>
    <p:sldId id="275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6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6" d="100"/>
          <a:sy n="206" d="100"/>
        </p:scale>
        <p:origin x="500" y="1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2988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6774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54938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75853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07741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0821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9469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56711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8940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902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27176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489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70506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0711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5394682" cy="1547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CUAI</a:t>
            </a:r>
            <a:r>
              <a:rPr lang="en-US" alt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ko-KR" altLang="en-US" sz="2400" dirty="0" err="1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딥러닝</a:t>
            </a:r>
            <a:r>
              <a:rPr lang="ko-KR" altLang="en-US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논문 리뷰</a:t>
            </a:r>
            <a:r>
              <a:rPr 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스터디</a:t>
            </a:r>
            <a:r>
              <a:rPr lang="en-US" alt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CV</a:t>
            </a:r>
            <a:r>
              <a:rPr 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alt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</a:t>
            </a:r>
            <a:r>
              <a:rPr lang="ko" sz="24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팀</a:t>
            </a:r>
            <a:endParaRPr sz="24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202</a:t>
            </a:r>
            <a:r>
              <a:rPr lang="en-US" altLang="ko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5</a:t>
            </a:r>
            <a:r>
              <a:rPr lang="ko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.0</a:t>
            </a:r>
            <a:r>
              <a:rPr lang="en-US" altLang="ko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5.27</a:t>
            </a:r>
            <a:endParaRPr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박준우</a:t>
            </a:r>
            <a:endParaRPr sz="1100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DE16DB-0637-4D43-8C55-7B300F3AD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142" y="2197242"/>
            <a:ext cx="6728009" cy="74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207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C4389DE-A39B-4084-9210-49C1CB17D0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3022"/>
          <a:stretch/>
        </p:blipFill>
        <p:spPr>
          <a:xfrm>
            <a:off x="4328601" y="2197242"/>
            <a:ext cx="1815091" cy="749016"/>
          </a:xfrm>
          <a:prstGeom prst="rect">
            <a:avLst/>
          </a:prstGeom>
        </p:spPr>
      </p:pic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574F092A-AF68-455E-9584-C148AAB917E1}"/>
              </a:ext>
            </a:extLst>
          </p:cNvPr>
          <p:cNvSpPr txBox="1"/>
          <p:nvPr/>
        </p:nvSpPr>
        <p:spPr>
          <a:xfrm>
            <a:off x="2964974" y="2982044"/>
            <a:ext cx="4542344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생성자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(Generator)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는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V(Value)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를 낮추는 것을 목표로 함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판별자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(Discriminator)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는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V(Value)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를 높이는 것을 목표로 함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24463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DE16DB-0637-4D43-8C55-7B300F3AD0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559" r="43323"/>
          <a:stretch/>
        </p:blipFill>
        <p:spPr>
          <a:xfrm>
            <a:off x="3860799" y="2197242"/>
            <a:ext cx="1824567" cy="749016"/>
          </a:xfrm>
          <a:prstGeom prst="rect">
            <a:avLst/>
          </a:prstGeom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6D927205-8F44-4856-B7D5-EF7122649979}"/>
              </a:ext>
            </a:extLst>
          </p:cNvPr>
          <p:cNvSpPr txBox="1"/>
          <p:nvPr/>
        </p:nvSpPr>
        <p:spPr>
          <a:xfrm>
            <a:off x="2345275" y="2946258"/>
            <a:ext cx="5439481" cy="1388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실제 데이터 분포에서 무작위로 하나를 뽑은 것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(e.g.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실제 이미지 한 장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Recap: D</a:t>
            </a:r>
            <a:r>
              <a:rPr lang="ko-KR" altLang="en-US" sz="12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는 </a:t>
            </a:r>
            <a:r>
              <a:rPr lang="en-US" altLang="ko-KR" sz="12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0..1 </a:t>
            </a:r>
            <a:r>
              <a:rPr lang="ko-KR" altLang="en-US" sz="12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사이의 값을 출력 </a:t>
            </a:r>
            <a:r>
              <a:rPr lang="en-US" altLang="ko-KR" sz="12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(</a:t>
            </a:r>
            <a:r>
              <a:rPr lang="ko-KR" altLang="en-US" sz="12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최소 </a:t>
            </a:r>
            <a:r>
              <a:rPr lang="en-US" altLang="ko-KR" sz="12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0, </a:t>
            </a:r>
            <a:r>
              <a:rPr lang="ko-KR" altLang="en-US" sz="12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최대 </a:t>
            </a:r>
            <a:r>
              <a:rPr lang="en-US" altLang="ko-KR" sz="1200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1)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lvl="0">
              <a:lnSpc>
                <a:spcPct val="115000"/>
              </a:lnSpc>
            </a:pPr>
            <a:r>
              <a:rPr lang="en-US" altLang="ko-KR" dirty="0">
                <a:solidFill>
                  <a:srgbClr val="19264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D(x)</a:t>
            </a:r>
            <a:r>
              <a:rPr lang="ko-KR" altLang="en-US" dirty="0">
                <a:solidFill>
                  <a:srgbClr val="19264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가 </a:t>
            </a:r>
            <a:r>
              <a:rPr lang="en-US" altLang="ko-KR" dirty="0">
                <a:solidFill>
                  <a:srgbClr val="19264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1</a:t>
            </a:r>
            <a:r>
              <a:rPr lang="ko-KR" altLang="en-US" dirty="0">
                <a:solidFill>
                  <a:srgbClr val="19264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에 가까울수록 </a:t>
            </a:r>
            <a:r>
              <a:rPr lang="en-US" altLang="ko-KR" dirty="0">
                <a:solidFill>
                  <a:srgbClr val="19264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Log D(x)</a:t>
            </a:r>
            <a:r>
              <a:rPr lang="ko-KR" altLang="en-US" dirty="0">
                <a:solidFill>
                  <a:srgbClr val="19264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가 커짐</a:t>
            </a:r>
            <a:r>
              <a:rPr lang="en-US" altLang="ko-KR" dirty="0">
                <a:solidFill>
                  <a:srgbClr val="19264B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highlight>
                  <a:srgbClr val="FFFF00"/>
                </a:highlight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Log D(x)</a:t>
            </a:r>
            <a:r>
              <a:rPr lang="ko-KR" altLang="en-US" dirty="0">
                <a:solidFill>
                  <a:srgbClr val="19264B"/>
                </a:solidFill>
                <a:highlight>
                  <a:srgbClr val="FFFF00"/>
                </a:highlight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가 클수록 판별자가 실제 데이터를 </a:t>
            </a:r>
            <a:r>
              <a:rPr lang="en-US" altLang="ko-KR" dirty="0">
                <a:solidFill>
                  <a:srgbClr val="19264B"/>
                </a:solidFill>
                <a:highlight>
                  <a:srgbClr val="FFFF00"/>
                </a:highlight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‘</a:t>
            </a:r>
            <a:r>
              <a:rPr lang="ko-KR" altLang="en-US" dirty="0">
                <a:solidFill>
                  <a:srgbClr val="19264B"/>
                </a:solidFill>
                <a:highlight>
                  <a:srgbClr val="FFFF00"/>
                </a:highlight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실제</a:t>
            </a:r>
            <a:r>
              <a:rPr lang="en-US" altLang="ko-KR" dirty="0">
                <a:solidFill>
                  <a:srgbClr val="19264B"/>
                </a:solidFill>
                <a:highlight>
                  <a:srgbClr val="FFFF00"/>
                </a:highlight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’</a:t>
            </a:r>
            <a:r>
              <a:rPr lang="ko-KR" altLang="en-US" dirty="0">
                <a:solidFill>
                  <a:srgbClr val="19264B"/>
                </a:solidFill>
                <a:highlight>
                  <a:srgbClr val="FFFF00"/>
                </a:highlight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라고 잘 판별하는 것임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.</a:t>
            </a:r>
          </a:p>
        </p:txBody>
      </p:sp>
      <p:pic>
        <p:nvPicPr>
          <p:cNvPr id="3074" name="Picture 2" descr="How to graph log functions and their transformations — Krista King Math |  Online math help">
            <a:extLst>
              <a:ext uri="{FF2B5EF4-FFF2-40B4-BE49-F238E27FC236}">
                <a16:creationId xmlns:a16="http://schemas.microsoft.com/office/drawing/2014/main" id="{05D822DF-A9FC-456D-823A-C28155C8A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2241" y="947045"/>
            <a:ext cx="2485197" cy="162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D0AC0170-110D-4863-891E-9BE458FD2A74}"/>
              </a:ext>
            </a:extLst>
          </p:cNvPr>
          <p:cNvSpPr txBox="1"/>
          <p:nvPr/>
        </p:nvSpPr>
        <p:spPr>
          <a:xfrm>
            <a:off x="6331190" y="2513862"/>
            <a:ext cx="2616189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cf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) log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함수는 단조 증가 함수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371610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DE16DB-0637-4D43-8C55-7B300F3AD0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005"/>
          <a:stretch/>
        </p:blipFill>
        <p:spPr>
          <a:xfrm>
            <a:off x="3890433" y="2083979"/>
            <a:ext cx="2758151" cy="749016"/>
          </a:xfrm>
          <a:prstGeom prst="rect">
            <a:avLst/>
          </a:prstGeom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FE638E5F-6A3E-42B2-BF08-527FC2D75AC8}"/>
              </a:ext>
            </a:extLst>
          </p:cNvPr>
          <p:cNvSpPr txBox="1"/>
          <p:nvPr/>
        </p:nvSpPr>
        <p:spPr>
          <a:xfrm>
            <a:off x="2022050" y="2826602"/>
            <a:ext cx="6494915" cy="1671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노이즈 데이터에서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G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를 통해 무작위로 하나 생성한 데이터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(e.g.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생성 이미지 하나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)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G(z)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=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노이즈로부터 생성한 가짜 데이터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D(G(z))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=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판별자가 가짜 데이터를 판별한 값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(0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에 가까울수록 더 정확하게 판별하는 것임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)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highlight>
                  <a:srgbClr val="FFFF00"/>
                </a:highlight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log(1-D(G(z))) </a:t>
            </a:r>
            <a:r>
              <a:rPr lang="ko-KR" altLang="en-US" dirty="0">
                <a:solidFill>
                  <a:srgbClr val="19264B"/>
                </a:solidFill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가 높을수록 </a:t>
            </a:r>
            <a:r>
              <a:rPr lang="en-US" altLang="ko-KR" dirty="0">
                <a:solidFill>
                  <a:srgbClr val="19264B"/>
                </a:solidFill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D(G(z))</a:t>
            </a:r>
            <a:r>
              <a:rPr lang="ko-KR" altLang="en-US" dirty="0">
                <a:solidFill>
                  <a:srgbClr val="19264B"/>
                </a:solidFill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가 </a:t>
            </a:r>
            <a:r>
              <a:rPr lang="en-US" altLang="ko-KR" dirty="0">
                <a:solidFill>
                  <a:srgbClr val="19264B"/>
                </a:solidFill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0</a:t>
            </a:r>
            <a:r>
              <a:rPr lang="ko-KR" altLang="en-US" dirty="0">
                <a:solidFill>
                  <a:srgbClr val="19264B"/>
                </a:solidFill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에 가까운 것이므로 판별자가 가짜를 </a:t>
            </a:r>
            <a:r>
              <a:rPr lang="en-US" altLang="ko-KR" dirty="0">
                <a:solidFill>
                  <a:srgbClr val="19264B"/>
                </a:solidFill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‘</a:t>
            </a:r>
            <a:r>
              <a:rPr lang="ko-KR" altLang="en-US" dirty="0">
                <a:solidFill>
                  <a:srgbClr val="19264B"/>
                </a:solidFill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가짜</a:t>
            </a:r>
            <a:r>
              <a:rPr lang="en-US" altLang="ko-KR" dirty="0">
                <a:solidFill>
                  <a:srgbClr val="19264B"/>
                </a:solidFill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’</a:t>
            </a:r>
            <a:r>
              <a:rPr lang="ko-KR" altLang="en-US" dirty="0">
                <a:solidFill>
                  <a:srgbClr val="19264B"/>
                </a:solidFill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라고 잘 판별하는 것임</a:t>
            </a:r>
            <a:r>
              <a:rPr lang="en-US" altLang="ko-KR" dirty="0">
                <a:solidFill>
                  <a:srgbClr val="19264B"/>
                </a:solidFill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7761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DE16DB-0637-4D43-8C55-7B300F3AD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142" y="2197242"/>
            <a:ext cx="6728009" cy="749016"/>
          </a:xfrm>
          <a:prstGeom prst="rect">
            <a:avLst/>
          </a:prstGeom>
        </p:spPr>
      </p:pic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6D5C1EE5-1B7D-4D6F-AC54-1AF473C95151}"/>
              </a:ext>
            </a:extLst>
          </p:cNvPr>
          <p:cNvSpPr txBox="1"/>
          <p:nvPr/>
        </p:nvSpPr>
        <p:spPr>
          <a:xfrm>
            <a:off x="2964974" y="2946258"/>
            <a:ext cx="4542344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생성자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(Generator)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는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V(Value)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를 낮추는 것을 목표로 함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판별자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(Discriminator)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는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V(Value)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를 높이는 것을 목표로 함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078672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365592E-B0BD-46E8-8654-3E344635A3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1766" y="1631640"/>
            <a:ext cx="6028762" cy="1880220"/>
          </a:xfrm>
          <a:prstGeom prst="rect">
            <a:avLst/>
          </a:prstGeom>
        </p:spPr>
      </p:pic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4E5D3609-55FE-40C3-8EE8-21EE65B960E2}"/>
              </a:ext>
            </a:extLst>
          </p:cNvPr>
          <p:cNvSpPr txBox="1"/>
          <p:nvPr/>
        </p:nvSpPr>
        <p:spPr>
          <a:xfrm>
            <a:off x="3033705" y="3662200"/>
            <a:ext cx="4404883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검은색</a:t>
            </a:r>
            <a:r>
              <a:rPr lang="en-US" altLang="ko-KR" dirty="0">
                <a:solidFill>
                  <a:schemeClr val="tx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: </a:t>
            </a:r>
            <a:r>
              <a:rPr lang="ko-KR" altLang="en-US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실제 데이터의 분포 </a:t>
            </a:r>
            <a:r>
              <a:rPr lang="en-US" altLang="ko-KR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p_data</a:t>
            </a:r>
            <a:endParaRPr lang="en-US" altLang="ko-KR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NanumGothic ExtraBold"/>
              <a:sym typeface="NanumGothic ExtraBold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파란색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: 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판별자의 </a:t>
            </a:r>
            <a:r>
              <a:rPr lang="ko-KR" altLang="en-US" dirty="0" err="1">
                <a:solidFill>
                  <a:schemeClr val="accent1">
                    <a:lumMod val="7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출력값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 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D(x)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B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초록색</a:t>
            </a:r>
            <a:r>
              <a:rPr lang="en-US" altLang="ko-KR" dirty="0">
                <a:solidFill>
                  <a:srgbClr val="00B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: </a:t>
            </a:r>
            <a:r>
              <a:rPr lang="en-US" altLang="ko-KR" dirty="0">
                <a:solidFill>
                  <a:srgbClr val="00B05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Generator G(z)</a:t>
            </a:r>
            <a:r>
              <a:rPr lang="ko-KR" altLang="en-US" dirty="0">
                <a:solidFill>
                  <a:srgbClr val="00B05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로부터 생성된 데이터의 분포 </a:t>
            </a:r>
            <a:r>
              <a:rPr lang="en-US" altLang="ko-KR" dirty="0" err="1">
                <a:solidFill>
                  <a:srgbClr val="00B05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cs typeface="NanumGothic ExtraBold"/>
                <a:sym typeface="NanumGothic ExtraBold"/>
              </a:rPr>
              <a:t>p_g</a:t>
            </a:r>
            <a:endParaRPr lang="en-US" altLang="ko-KR" dirty="0">
              <a:solidFill>
                <a:srgbClr val="00B050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170262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1E16EF1-E6DD-4177-964E-993CCA4DF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006" y="1132243"/>
            <a:ext cx="4807860" cy="346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3489F1-407E-44D1-9165-D61FE825EC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5871" y="1055550"/>
            <a:ext cx="7240551" cy="349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4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9CB82DC4-6D21-4131-B0BB-CC1B2CBDEE71}"/>
              </a:ext>
            </a:extLst>
          </p:cNvPr>
          <p:cNvSpPr txBox="1"/>
          <p:nvPr/>
        </p:nvSpPr>
        <p:spPr>
          <a:xfrm>
            <a:off x="3706105" y="2090095"/>
            <a:ext cx="3051725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4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56096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이곳에 만나서 찍은 사진을 넣어주세요.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(비대면일 경우엔 화면 캡쳐 이용)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얼굴이 나오게 찍어주셔야 합니다:D</a:t>
            </a:r>
            <a:endParaRPr sz="120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217849" y="2069168"/>
            <a:ext cx="2753276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스터디원 1 :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박준우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심리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&amp;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소프트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스터디원 2 :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김태환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(AI)</a:t>
            </a:r>
            <a:endParaRPr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스터디원 3 :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송재호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소프트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스터디원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4 :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이해찬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소프트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스터디원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5 : 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김성민 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소프트</a:t>
            </a:r>
            <a:r>
              <a:rPr lang="en-US" altLang="ko-KR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0364D2C-BA46-4425-9FB6-BE8EA4084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156" y="1262100"/>
            <a:ext cx="4287694" cy="3414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6" name="Google Shape;75;p15">
            <a:extLst>
              <a:ext uri="{FF2B5EF4-FFF2-40B4-BE49-F238E27FC236}">
                <a16:creationId xmlns:a16="http://schemas.microsoft.com/office/drawing/2014/main" id="{1189D171-D814-4BCF-967E-957FBBD368A4}"/>
              </a:ext>
            </a:extLst>
          </p:cNvPr>
          <p:cNvSpPr txBox="1"/>
          <p:nvPr/>
        </p:nvSpPr>
        <p:spPr>
          <a:xfrm>
            <a:off x="1408975" y="1055550"/>
            <a:ext cx="49794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스터디 진행 공유</a:t>
            </a:r>
            <a:endParaRPr lang="en-US" altLang="ko-KR" sz="2000"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NanumGothic ExtraBold"/>
                <a:sym typeface="NanumGothic ExtraBold"/>
              </a:rPr>
              <a:t>주차 스터디 내용 소개</a:t>
            </a:r>
            <a:endParaRPr lang="en-US" altLang="ko-KR" sz="2000" dirty="0">
              <a:solidFill>
                <a:srgbClr val="19264B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스터디 진행 공유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(1)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18EF58F2-7696-4FE0-8996-0A93BE5C2BE1}"/>
              </a:ext>
            </a:extLst>
          </p:cNvPr>
          <p:cNvSpPr txBox="1"/>
          <p:nvPr/>
        </p:nvSpPr>
        <p:spPr>
          <a:xfrm>
            <a:off x="1408975" y="3972335"/>
            <a:ext cx="7188178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CV foundational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한 논문들 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10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편 선정하고 매주 두 </a:t>
            </a:r>
            <a:r>
              <a:rPr lang="ko-KR" altLang="en-US" dirty="0" err="1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편씩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읽음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lvl="0">
              <a:lnSpc>
                <a:spcPct val="115000"/>
              </a:lnSpc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두 명씩 조를 짜 각 조가 발표할 논문을 정함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(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김태환님은 따로 리뷰할 논문 준비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/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설명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)</a:t>
            </a:r>
          </a:p>
        </p:txBody>
      </p:sp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F8D6FBB3-BDEB-4389-AF11-265451CC869B}"/>
              </a:ext>
            </a:extLst>
          </p:cNvPr>
          <p:cNvSpPr txBox="1"/>
          <p:nvPr/>
        </p:nvSpPr>
        <p:spPr>
          <a:xfrm>
            <a:off x="1408976" y="965260"/>
            <a:ext cx="7188177" cy="2909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ImageNet Classification with Deep Convolutional Neural Networks (</a:t>
            </a:r>
            <a:r>
              <a:rPr lang="en-US" altLang="ko-KR" dirty="0" err="1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AlexNet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Going deeper with convolutions (Inception-v1)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Rethinking the Inception Architecture for Computer Vision (Inception-v2~3)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Deep Residual Learning for Image Recognition (</a:t>
            </a:r>
            <a:r>
              <a:rPr lang="en-US" altLang="ko-KR" dirty="0" err="1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ResNet</a:t>
            </a: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Squeeze and Excitation Network (</a:t>
            </a:r>
            <a:r>
              <a:rPr lang="en-US" altLang="ko-KR" dirty="0" err="1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SENet</a:t>
            </a: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 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 err="1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EfficientNet</a:t>
            </a: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Rethinking Model Scaling for Convolutional Neural Networks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You Only Look Once: Unified, Real-Time Object Detection 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Generative Adversarial Networks (GAN) 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Rich feature hierarchies for accurate object detection and semantic segmentation</a:t>
            </a:r>
          </a:p>
          <a:p>
            <a:pPr marL="342900" lvl="0" indent="-342900">
              <a:lnSpc>
                <a:spcPct val="115000"/>
              </a:lnSpc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Attention Is All You Need</a:t>
            </a:r>
            <a:endParaRPr lang="en-US" altLang="ko-KR" dirty="0">
              <a:solidFill>
                <a:srgbClr val="FF000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스터디 진행 공유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(2)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738ED328-5919-4F78-87E6-9121E9E65447}"/>
              </a:ext>
            </a:extLst>
          </p:cNvPr>
          <p:cNvSpPr txBox="1"/>
          <p:nvPr/>
        </p:nvSpPr>
        <p:spPr>
          <a:xfrm>
            <a:off x="1564550" y="4219353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각자 논문을 읽고 </a:t>
            </a:r>
            <a:r>
              <a:rPr lang="ko-KR" altLang="en-US" dirty="0" err="1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노션에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정리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및 공유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각 조당 발표자는 한 명씩 당일에 랜덤으로 정함</a:t>
            </a:r>
            <a:endParaRPr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058EAF4-55BC-43CA-BB45-16AB8994B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3767" y="894881"/>
            <a:ext cx="2912194" cy="317836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BFA40AA-E983-4D6C-831D-94F7969733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1811" y="458119"/>
            <a:ext cx="1808877" cy="405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07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스터디 진행 공유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(3)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738ED328-5919-4F78-87E6-9121E9E65447}"/>
              </a:ext>
            </a:extLst>
          </p:cNvPr>
          <p:cNvSpPr txBox="1"/>
          <p:nvPr/>
        </p:nvSpPr>
        <p:spPr>
          <a:xfrm>
            <a:off x="1564550" y="4219353"/>
            <a:ext cx="49794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각자 논문을 읽고 </a:t>
            </a:r>
            <a:r>
              <a:rPr lang="ko-KR" altLang="en-US" dirty="0" err="1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노션에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정리</a:t>
            </a: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및 공유</a:t>
            </a:r>
            <a:endParaRPr lang="en-US" altLang="ko-KR"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- </a:t>
            </a:r>
            <a:r>
              <a:rPr lang="ko-KR" altLang="en-US" dirty="0">
                <a:solidFill>
                  <a:srgbClr val="19264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NanumGothic ExtraBold"/>
                <a:sym typeface="NanumGothic ExtraBold"/>
              </a:rPr>
              <a:t>각 조당 발표자는 한 명씩 당일에 랜덤으로 정함</a:t>
            </a:r>
            <a:endParaRPr dirty="0">
              <a:solidFill>
                <a:srgbClr val="19264B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FF3C544-8A2B-4036-B444-58521C7A8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4036" y="1013165"/>
            <a:ext cx="5027605" cy="30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6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D64A0DD-AFF0-4279-8AA4-B0ED1C753C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9729" y="1553374"/>
            <a:ext cx="6752835" cy="246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477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1026" name="Picture 2" descr="논문 리뷰 ] Generative Adversarial Nets">
            <a:extLst>
              <a:ext uri="{FF2B5EF4-FFF2-40B4-BE49-F238E27FC236}">
                <a16:creationId xmlns:a16="http://schemas.microsoft.com/office/drawing/2014/main" id="{52AE880B-3851-4E70-A2D8-E927D7193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301" y="1596289"/>
            <a:ext cx="5432184" cy="266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7102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2393"/>
            <a:ext cx="7654344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7</a:t>
            </a:r>
            <a:r>
              <a:rPr lang="ko-KR" altLang="en-US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주차 스터디 내용 소개 </a:t>
            </a:r>
            <a:r>
              <a:rPr lang="en-US" altLang="ko-KR" sz="2000" dirty="0">
                <a:solidFill>
                  <a:srgbClr val="19264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NanumGothic ExtraBold"/>
                <a:sym typeface="NanumGothic ExtraBold"/>
              </a:rPr>
              <a:t>Generative Adversarial Network(GAN)</a:t>
            </a:r>
            <a:endParaRPr sz="2000" dirty="0">
              <a:solidFill>
                <a:srgbClr val="19264B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D01BEF6-27A3-4A99-A7FD-B05D3889D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3274" y="714371"/>
            <a:ext cx="6687712" cy="300804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FDE2407-19FF-4074-BE44-645F14E294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5238" y="3794978"/>
            <a:ext cx="6378383" cy="124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15140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2849</TotalTime>
  <Words>615</Words>
  <Application>Microsoft Office PowerPoint</Application>
  <PresentationFormat>화면 슬라이드 쇼(16:9)</PresentationFormat>
  <Paragraphs>68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NanumGothic ExtraBold</vt:lpstr>
      <vt:lpstr>나눔스퀘어_ac</vt:lpstr>
      <vt:lpstr>나눔스퀘어OTF</vt:lpstr>
      <vt:lpstr>나눔스퀘어OTF Bold</vt:lpstr>
      <vt:lpstr>나눔스퀘어OTF ExtraBold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박준우</dc:creator>
  <cp:lastModifiedBy>박준우 </cp:lastModifiedBy>
  <cp:revision>60</cp:revision>
  <dcterms:modified xsi:type="dcterms:W3CDTF">2025-05-26T14:35:41Z</dcterms:modified>
</cp:coreProperties>
</file>